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5_0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4"/>
  </p:sldMasterIdLst>
  <p:notesMasterIdLst>
    <p:notesMasterId r:id="rId21"/>
  </p:notesMasterIdLst>
  <p:sldIdLst>
    <p:sldId id="308" r:id="rId5"/>
    <p:sldId id="259" r:id="rId6"/>
    <p:sldId id="319" r:id="rId7"/>
    <p:sldId id="265" r:id="rId8"/>
    <p:sldId id="261" r:id="rId9"/>
    <p:sldId id="332" r:id="rId10"/>
    <p:sldId id="338" r:id="rId11"/>
    <p:sldId id="339" r:id="rId12"/>
    <p:sldId id="333" r:id="rId13"/>
    <p:sldId id="314" r:id="rId14"/>
    <p:sldId id="322" r:id="rId15"/>
    <p:sldId id="323" r:id="rId16"/>
    <p:sldId id="324" r:id="rId17"/>
    <p:sldId id="325" r:id="rId18"/>
    <p:sldId id="326" r:id="rId19"/>
    <p:sldId id="331" r:id="rId20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A98EC5A-EA89-4653-A197-AFCE7731D5CF}">
          <p14:sldIdLst>
            <p14:sldId id="308"/>
            <p14:sldId id="259"/>
            <p14:sldId id="319"/>
            <p14:sldId id="265"/>
            <p14:sldId id="261"/>
            <p14:sldId id="332"/>
            <p14:sldId id="338"/>
            <p14:sldId id="339"/>
            <p14:sldId id="333"/>
            <p14:sldId id="314"/>
          </p14:sldIdLst>
        </p14:section>
        <p14:section name="Get the Data Demonstration" id="{49CF9D07-B15F-448E-BD99-06E0643EB2FE}">
          <p14:sldIdLst>
            <p14:sldId id="322"/>
            <p14:sldId id="323"/>
            <p14:sldId id="324"/>
            <p14:sldId id="325"/>
            <p14:sldId id="326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55A225-EACD-CB2E-F759-143E45EA2F3E}" name="Eoin Healy" initials="EH" userId="aa9eab48c8c4f95f" providerId="Windows Live"/>
  <p188:author id="{189E2745-A65F-5F84-9EC3-CF383659DF3E}" name="Adam Blackwell" initials="AB" userId="S::ablackwell@dsgonline.com::c46664b0-f15b-460c-8213-e5a9d0829b9c" providerId="AD"/>
  <p188:author id="{BB57CB57-6894-DA34-402F-B3C07C5706BA}" name="Eoin Healy" initials="EH" userId="Eoin Healy" providerId="None"/>
  <p188:author id="{FE2E4D85-038B-A0C2-6083-A5747A03D0AB}" name="adam blackwell" initials="ab" userId="d83a1cf712972a07" providerId="Windows Live"/>
  <p188:author id="{F43E3794-12EA-A68A-DEC3-F66546ABFD61}" name="Suat Cubukcu" initials="SC" userId="S::suat@american.edu::6043436f-8a6d-4760-862f-956f7ed6a90a" providerId="AD"/>
  <p188:author id="{F6F4FCEB-E087-C0E9-3DCB-2B169864323B}" name="Michael Hopps" initials="MH" userId="S::MHopps@dsgonline.com::bd18ad33-d91e-46ab-886d-c0f468ac472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8" clrIdx="0"/>
  <p:cmAuthor id="1" name="Mel Kobrin" initials="MK" lastIdx="43" clrIdx="1">
    <p:extLst>
      <p:ext uri="{19B8F6BF-5375-455C-9EA6-DF929625EA0E}">
        <p15:presenceInfo xmlns:p15="http://schemas.microsoft.com/office/powerpoint/2012/main" userId="Mel Kobrin" providerId="None"/>
      </p:ext>
    </p:extLst>
  </p:cmAuthor>
  <p:cmAuthor id="2" name="Kobrin, Mel" initials="KM" lastIdx="16" clrIdx="2">
    <p:extLst>
      <p:ext uri="{19B8F6BF-5375-455C-9EA6-DF929625EA0E}">
        <p15:presenceInfo xmlns:p15="http://schemas.microsoft.com/office/powerpoint/2012/main" userId="S-1-5-21-806704047-367597795-903097961-1112" providerId="AD"/>
      </p:ext>
    </p:extLst>
  </p:cmAuthor>
  <p:cmAuthor id="3" name="Justin Makepeace" initials="JM" lastIdx="7" clrIdx="3">
    <p:extLst>
      <p:ext uri="{19B8F6BF-5375-455C-9EA6-DF929625EA0E}">
        <p15:presenceInfo xmlns:p15="http://schemas.microsoft.com/office/powerpoint/2012/main" userId="Justin Makepeace" providerId="None"/>
      </p:ext>
    </p:extLst>
  </p:cmAuthor>
  <p:cmAuthor id="4" name="DiMilano.Eamon" initials="ED" lastIdx="12" clrIdx="4">
    <p:extLst>
      <p:ext uri="{19B8F6BF-5375-455C-9EA6-DF929625EA0E}">
        <p15:presenceInfo xmlns:p15="http://schemas.microsoft.com/office/powerpoint/2012/main" userId="DiMilano.Eamon" providerId="None"/>
      </p:ext>
    </p:extLst>
  </p:cmAuthor>
  <p:cmAuthor id="5" name="Justin Makepeace" initials="JM [2]" lastIdx="14" clrIdx="5">
    <p:extLst>
      <p:ext uri="{19B8F6BF-5375-455C-9EA6-DF929625EA0E}">
        <p15:presenceInfo xmlns:p15="http://schemas.microsoft.com/office/powerpoint/2012/main" userId="c9f3b2af2ae014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CD7C09-8587-4059-AEB6-58788926E7CC}">
  <a:tblStyle styleId="{9ECD7C09-8587-4059-AEB6-58788926E7C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72" autoAdjust="0"/>
  </p:normalViewPr>
  <p:slideViewPr>
    <p:cSldViewPr snapToGrid="0">
      <p:cViewPr varScale="1">
        <p:scale>
          <a:sx n="72" d="100"/>
          <a:sy n="72" d="100"/>
        </p:scale>
        <p:origin x="147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comments/modernComment_105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FBDF2FC-B5B6-4B25-B58C-B182CF2EE18F}" authorId="{4155A225-EACD-CB2E-F759-143E45EA2F3E}" created="2023-04-10T19:55:10.65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1"/>
      <ac:picMk id="5" creationId="{1106A61C-1896-ADB8-ADA6-625763C38FA1}"/>
    </ac:deMkLst>
    <p188:txBody>
      <a:bodyPr/>
      <a:lstStyle/>
      <a:p>
        <a:r>
          <a:rPr lang="en-US"/>
          <a:t>This dash needs updating (text is updated)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This presentation is in 4 parts – 1. Intro/Methodology 2. Significant findings 3. Challenges and conclusions 4. Demonstration of the data.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700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342900" lvl="0" indent="-342900">
              <a:buSzPts val="1600"/>
              <a:buFont typeface="Wingdings" panose="05000000000000000000" pitchFamily="2" charset="2"/>
              <a:buChar char="Ø"/>
            </a:pPr>
            <a:r>
              <a:rPr lang="en-US" sz="1100" b="1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In conflict zones, it is often difficult to ascertain who is involved in a potential terrorist incident. </a:t>
            </a:r>
          </a:p>
          <a:p>
            <a:pPr marL="342900" lvl="0" indent="-342900">
              <a:buSzPts val="1600"/>
              <a:buFont typeface="Wingdings" panose="05000000000000000000" pitchFamily="2" charset="2"/>
              <a:buChar char="Ø"/>
            </a:pPr>
            <a:endParaRPr lang="en-US" sz="1100" b="1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SzPts val="1600"/>
              <a:buFont typeface="Wingdings" panose="05000000000000000000" pitchFamily="2" charset="2"/>
              <a:buChar char="Ø"/>
            </a:pPr>
            <a:r>
              <a:rPr lang="en-US" sz="1100" b="1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There frequently are multiple non-state actors who serve as unofficial and unrecognized proxies for state actors. </a:t>
            </a:r>
          </a:p>
          <a:p>
            <a:pPr marL="342900" lvl="0" indent="-342900">
              <a:buSzPts val="1600"/>
              <a:buFont typeface="Wingdings" panose="05000000000000000000" pitchFamily="2" charset="2"/>
              <a:buChar char="Ø"/>
            </a:pPr>
            <a:endParaRPr lang="en-US" sz="1100" b="1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SzPts val="1600"/>
              <a:buFont typeface="Wingdings" panose="05000000000000000000" pitchFamily="2" charset="2"/>
              <a:buChar char="Ø"/>
            </a:pPr>
            <a:r>
              <a:rPr lang="en-US" sz="1100" b="1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In situations where there is little to no government presence, reporting on terrorist incidents can be inaccurate, biased, or misleading.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9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213191d74_2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213191d74_2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GRID is populated only through open-source media to support the State Department requirements. We follow as closely as possible the legacy definitions and methodologies.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213191d74_2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213191d74_2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Requires equal parts good technology, media sources and trained multilingual staff to ensure that the records are complete and accurate. Open-source information is often in precise; dates, casualties and even perpetrators.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213191d74_2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213191d74_2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Geographic Distribution - the size of the circle reflects the number of incidents, and the red color reflects the number of fatalities.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213191d74_2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213191d74_2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reduction is largely due to changes in opensource reporting availability from Afghanistan. Terrorism is sticky, the bulk of the incidents take place in 3 regions. Top 10 countries for 2022 and major perpetrator groups.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914400" indent="-304800">
              <a:spcBef>
                <a:spcPts val="0"/>
              </a:spcBef>
              <a:buSzPts val="1200"/>
              <a:buFont typeface="Arial"/>
              <a:buAutoNum type="alphaLcPeriod"/>
            </a:pPr>
            <a:r>
              <a:rPr lang="en-US" sz="1100" dirty="0">
                <a:solidFill>
                  <a:srgbClr val="000000"/>
                </a:solidFill>
                <a:effectLst/>
                <a:ea typeface="Yu Mincho"/>
              </a:rPr>
              <a:t>In order, </a:t>
            </a:r>
            <a:r>
              <a:rPr lang="en-US" sz="1100" dirty="0">
                <a:solidFill>
                  <a:srgbClr val="000000"/>
                </a:solidFill>
                <a:ea typeface="Yu Mincho"/>
              </a:rPr>
              <a:t>the Democratic Republic of the Congo, Syria, Nigeria, Pakistan, India, Iraq, Yemen, Burma, Burkina Faso, and Somalia were the top 10 countries for </a:t>
            </a:r>
            <a:r>
              <a:rPr lang="en-US" sz="1100" dirty="0">
                <a:solidFill>
                  <a:srgbClr val="000000"/>
                </a:solidFill>
                <a:effectLst/>
                <a:ea typeface="Yu Mincho"/>
              </a:rPr>
              <a:t>terrorist incidents in </a:t>
            </a:r>
            <a:r>
              <a:rPr lang="en-US" sz="1100" dirty="0">
                <a:solidFill>
                  <a:srgbClr val="000000"/>
                </a:solidFill>
                <a:ea typeface="Yu Mincho"/>
              </a:rPr>
              <a:t>2022.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lphaLcPeriod"/>
            </a:pPr>
            <a:r>
              <a:rPr lang="en-US" sz="1100" dirty="0"/>
              <a:t>Incidents in these 1</a:t>
            </a:r>
            <a:r>
              <a:rPr lang="en-US" sz="1100" b="1" dirty="0"/>
              <a:t>0 countries accounted for 73% of the overall total number of incidents.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5582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previously mentioned, credible open-source media often does not identify the perpetrators and based on our methodology we don’t guess, so we created categories or descriptors to add detail to each record.</a:t>
            </a:r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78461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The top 10 perpetrators in 2022 ranked by the number of incidents.  These were ISIS-Core (Iraq and Syria), Cooperative for Development of the Congo (CODECO and affiliates), Ansar Allah, ISIS of the Democratic Republic of the Congo (ISIS-DRC), al-Shabaab, Zamfara Militants, the Peoples Defense Force-Burma (PDF), ISIS-Mozambique (ISIS-M), the Communist Party of India-Maoist (CPI-Maoist), and ISIS-West Africa. (ISIS-WA).  These top 10 perpetrators accounted for 36 percent of global terrorism activity for 2022</a:t>
            </a:r>
            <a:endParaRPr lang="en-US" sz="1100" dirty="0"/>
          </a:p>
          <a:p>
            <a:pPr marL="0" indent="0">
              <a:buNone/>
            </a:pPr>
            <a:r>
              <a:rPr lang="en-US" sz="1100" dirty="0"/>
              <a:t> </a:t>
            </a:r>
            <a:endParaRPr lang="en-US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3396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>
              <a:spcBef>
                <a:spcPts val="0"/>
              </a:spcBef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ISIS-DRC was designated a foreign terrorist organization by the Department of State in March 2021.  Included in the group’s incidents are those attributed to the Allied Democratic Forces (one of ISIS-DRC’s aliases).  In 2022 there were 299 incidents involving ISIS-DRC, with 1,603 fatalities and 156 persons wounded.  This constitutes a 5 percent reduction in the number of incidents from 2021.  The number of fatalities was three fewer than in 2021.</a:t>
            </a:r>
          </a:p>
          <a:p>
            <a:pPr marL="0" marR="0" indent="0" algn="just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ISIS-DRC’s incidents in 2022 were concentrated in the Democratic Republic of the Congo (293 incidents) or Uganda (6 incidents).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Common tactics ISIS-DRC employed in incidents included extortion (21 percent), kidnappings (22 percent), and executions (5 percent).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In 2022 the victims in 85 percent of ISIS-DRC-incidents were the general population. Other prominent victims of ISIS-DRC violence included military (5 percent of incidents) and Christians (5 percent of incidents).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Most ISIS-DRC incidents were concentrated in either the Nord/North-Kivu province of the Democratic Republic of the Congo with 164 incidents (55 percent) or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Ituri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with 129 incidents (43 percent).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7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Unclassified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783" y="84108"/>
            <a:ext cx="811295" cy="8118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56CCAC-8258-4296-832E-EE943EE69A82}"/>
              </a:ext>
            </a:extLst>
          </p:cNvPr>
          <p:cNvSpPr txBox="1"/>
          <p:nvPr userDrawn="1"/>
        </p:nvSpPr>
        <p:spPr>
          <a:xfrm>
            <a:off x="846987" y="4796491"/>
            <a:ext cx="296301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none" strike="noStrike">
                <a:solidFill>
                  <a:srgbClr val="7F7F7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Development Services Group Inc., Bethesda, Maryland</a:t>
            </a:r>
            <a:r>
              <a:rPr lang="en-US" sz="8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 </a:t>
            </a:r>
            <a:endParaRPr lang="en-US" sz="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oogle Shape;77;p9">
            <a:extLst>
              <a:ext uri="{FF2B5EF4-FFF2-40B4-BE49-F238E27FC236}">
                <a16:creationId xmlns:a16="http://schemas.microsoft.com/office/drawing/2014/main" id="{173FDF40-FEC5-48F1-B0A6-B2FFD406334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513" y="4490146"/>
            <a:ext cx="760474" cy="61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Unclassified</a:t>
            </a:r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1383" y="84161"/>
            <a:ext cx="811295" cy="811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Unclassified</a:t>
            </a:r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1383" y="84161"/>
            <a:ext cx="811295" cy="811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Unclassified</a:t>
            </a:r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1383" y="84161"/>
            <a:ext cx="811295" cy="81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048" y="4460917"/>
            <a:ext cx="760474" cy="612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99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Unclassified</a:t>
            </a:r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1383" y="84161"/>
            <a:ext cx="811295" cy="81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048" y="4460917"/>
            <a:ext cx="760474" cy="612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739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Unclassified</a:t>
            </a: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 descr="A close up of a logo&#10;&#10;Description automatically generated"/>
          <p:cNvPicPr preferRelativeResize="0"/>
          <p:nvPr/>
        </p:nvPicPr>
        <p:blipFill rotWithShape="1">
          <a:blip r:embed="rId7">
            <a:alphaModFix amt="20000"/>
          </a:blip>
          <a:srcRect/>
          <a:stretch/>
        </p:blipFill>
        <p:spPr>
          <a:xfrm>
            <a:off x="12" y="-1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3892750" y="4799200"/>
            <a:ext cx="13209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7" r:id="rId3"/>
    <p:sldLayoutId id="2147483659" r:id="rId4"/>
    <p:sldLayoutId id="2147483660" r:id="rId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blackwell@dsgonline.com" TargetMode="External"/><Relationship Id="rId2" Type="http://schemas.openxmlformats.org/officeDocument/2006/relationships/hyperlink" Target="mailto:GetHelp@gttac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8BE5F3-4131-4C5D-B660-579D03AB6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231840"/>
            <a:ext cx="9144000" cy="472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Google Shape;93;p12"/>
          <p:cNvSpPr/>
          <p:nvPr/>
        </p:nvSpPr>
        <p:spPr>
          <a:xfrm>
            <a:off x="0" y="4191925"/>
            <a:ext cx="9169200" cy="101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0" y="0"/>
            <a:ext cx="9144000" cy="101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0" y="4216675"/>
            <a:ext cx="9169200" cy="9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 txBox="1">
            <a:spLocks noGrp="1"/>
          </p:cNvSpPr>
          <p:nvPr>
            <p:ph type="ctrTitle" idx="4294967295"/>
          </p:nvPr>
        </p:nvSpPr>
        <p:spPr>
          <a:xfrm>
            <a:off x="0" y="-296100"/>
            <a:ext cx="9169201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br>
              <a:rPr lang="en" sz="33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/>
              <a:t>Global Terrorism Trends and Analysis Center</a:t>
            </a:r>
            <a:endParaRPr sz="3300" b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1410577" y="4212818"/>
            <a:ext cx="6348045" cy="92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The views, analysis, and information in this presentation are solely from Development Services Group, Inc. (DSG</a:t>
            </a:r>
            <a:r>
              <a:rPr lang="en-US" sz="1000" b="1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).</a:t>
            </a:r>
            <a:endParaRPr sz="1000" b="1" i="0" u="none" strike="noStrike" cap="none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281" y="4343889"/>
            <a:ext cx="760474" cy="61269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5;p14">
            <a:extLst>
              <a:ext uri="{FF2B5EF4-FFF2-40B4-BE49-F238E27FC236}">
                <a16:creationId xmlns:a16="http://schemas.microsoft.com/office/drawing/2014/main" id="{28A2F62B-B792-458A-B26F-560D77DB0B6E}"/>
              </a:ext>
            </a:extLst>
          </p:cNvPr>
          <p:cNvSpPr txBox="1">
            <a:spLocks/>
          </p:cNvSpPr>
          <p:nvPr/>
        </p:nvSpPr>
        <p:spPr>
          <a:xfrm>
            <a:off x="1246199" y="2829302"/>
            <a:ext cx="66516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endParaRPr lang="en-US" sz="2400" b="1" dirty="0"/>
          </a:p>
          <a:p>
            <a:pPr marL="0" indent="0" algn="ctr">
              <a:buFont typeface="Arial"/>
              <a:buNone/>
            </a:pPr>
            <a:r>
              <a:rPr lang="en-US" sz="2400" b="1" dirty="0"/>
              <a:t>Adam Blackwell</a:t>
            </a:r>
          </a:p>
          <a:p>
            <a:pPr marL="0" indent="0" algn="ctr">
              <a:buFont typeface="Arial"/>
              <a:buNone/>
            </a:pPr>
            <a:r>
              <a:rPr lang="en-US" sz="2400" b="1" dirty="0"/>
              <a:t>2022 Terrorism Trends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572604-37F7-4B39-B47C-CAD8C8497EE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00E75D-A652-4180-BF9F-2179EE829D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556B8-2CFF-198E-D278-798EFB5B5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102" y="785960"/>
            <a:ext cx="2070058" cy="208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6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FEF062-529D-4C3B-9930-B8AD07AD55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E60546-9169-4D6E-859E-C233D4B5BA92}"/>
              </a:ext>
            </a:extLst>
          </p:cNvPr>
          <p:cNvSpPr txBox="1"/>
          <p:nvPr/>
        </p:nvSpPr>
        <p:spPr>
          <a:xfrm>
            <a:off x="973731" y="153952"/>
            <a:ext cx="783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GTTAC Database of Global Terrorism Incidents: GRID		              www.GTTAC.com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E03D85-88B6-42F1-8879-BFF7848195E0}"/>
              </a:ext>
            </a:extLst>
          </p:cNvPr>
          <p:cNvSpPr txBox="1"/>
          <p:nvPr/>
        </p:nvSpPr>
        <p:spPr>
          <a:xfrm>
            <a:off x="973731" y="419375"/>
            <a:ext cx="772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6177B4-A976-4C1D-8557-81A730CF0551}"/>
              </a:ext>
            </a:extLst>
          </p:cNvPr>
          <p:cNvCxnSpPr>
            <a:cxnSpLocks/>
          </p:cNvCxnSpPr>
          <p:nvPr/>
        </p:nvCxnSpPr>
        <p:spPr>
          <a:xfrm>
            <a:off x="1081924" y="727152"/>
            <a:ext cx="75315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FBA3B74-87D8-7C4B-8B86-08B587459C91}"/>
              </a:ext>
            </a:extLst>
          </p:cNvPr>
          <p:cNvSpPr txBox="1"/>
          <p:nvPr/>
        </p:nvSpPr>
        <p:spPr>
          <a:xfrm>
            <a:off x="1081924" y="1048591"/>
            <a:ext cx="7189889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Calibri"/>
                <a:cs typeface="Calibri"/>
              </a:rPr>
              <a:t>There are challenges: </a:t>
            </a:r>
          </a:p>
          <a:p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>
                <a:latin typeface="Calibri"/>
                <a:cs typeface="Calibri"/>
              </a:rPr>
              <a:t>Definitional issues: terrorism, conflict, state versus non-state actors.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>
                <a:latin typeface="Calibri"/>
                <a:cs typeface="Calibri"/>
              </a:rPr>
              <a:t>Terrorism perpetrators lack homogeneity and are highly adaptive.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>
                <a:latin typeface="Calibri"/>
                <a:cs typeface="Calibri"/>
              </a:rPr>
              <a:t>Paucity of reliable, credible, open-source media.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>
                <a:latin typeface="Calibri"/>
                <a:cs typeface="Calibri"/>
              </a:rPr>
              <a:t>Need to be opportunistic:</a:t>
            </a:r>
            <a:r>
              <a:rPr lang="en-US">
                <a:latin typeface="Calibri"/>
                <a:cs typeface="Calibri"/>
              </a:rPr>
              <a:t> </a:t>
            </a: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>
                <a:latin typeface="Calibri"/>
                <a:cs typeface="Calibri"/>
              </a:rPr>
              <a:t>Use of technology, using multilingual/multicultural teams and open-source data, to create integrated approaches for terrorism analysis. 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>
                <a:latin typeface="Calibri"/>
                <a:cs typeface="Calibri"/>
              </a:rPr>
              <a:t>Collaboration and coordination across jurisdictions and agencies.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>
              <a:latin typeface="Calibri"/>
              <a:cs typeface="Calibri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>
                <a:latin typeface="Calibri"/>
                <a:cs typeface="Calibri"/>
              </a:rPr>
              <a:t>Analysis can help inform government agencies in their response.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3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B63B7-1A09-7A4B-125C-189DD8CEDD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4B360-831E-0706-1361-43F1A2E75D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48F776-8789-5D81-7062-6E5332773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35464"/>
            <a:ext cx="7955280" cy="427063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796F74D-6F05-BF12-4019-95054DCBEF2A}"/>
              </a:ext>
            </a:extLst>
          </p:cNvPr>
          <p:cNvSpPr/>
          <p:nvPr/>
        </p:nvSpPr>
        <p:spPr>
          <a:xfrm>
            <a:off x="5900057" y="1357086"/>
            <a:ext cx="2245723" cy="25037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B63B7-1A09-7A4B-125C-189DD8CEDD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4B360-831E-0706-1361-43F1A2E75D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0F051-AD96-AEA9-EA60-8DA15E124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2" y="363512"/>
            <a:ext cx="7990114" cy="44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14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F1F8C-0B1F-825F-2441-403940B405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78B68-B8DE-70A5-73BD-7B9B6D2267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3C24F4-90DB-E7B5-FD5A-0796B331A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411304"/>
            <a:ext cx="8033657" cy="398649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2EAEF7C-5B73-7A38-3350-E4F9A1021667}"/>
              </a:ext>
            </a:extLst>
          </p:cNvPr>
          <p:cNvSpPr/>
          <p:nvPr/>
        </p:nvSpPr>
        <p:spPr>
          <a:xfrm>
            <a:off x="7053943" y="1378857"/>
            <a:ext cx="1110343" cy="50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C59D63-C5AC-DF24-58B9-2EA2A2A71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146" y="1168400"/>
            <a:ext cx="3158523" cy="322940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CFB9F35-0DA7-2434-D83C-E000F967FB85}"/>
              </a:ext>
            </a:extLst>
          </p:cNvPr>
          <p:cNvSpPr/>
          <p:nvPr/>
        </p:nvSpPr>
        <p:spPr>
          <a:xfrm>
            <a:off x="5138057" y="3178629"/>
            <a:ext cx="254000" cy="2394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9043D6-A0CB-C7BB-3245-D2359D17FC6E}"/>
              </a:ext>
            </a:extLst>
          </p:cNvPr>
          <p:cNvSpPr/>
          <p:nvPr/>
        </p:nvSpPr>
        <p:spPr>
          <a:xfrm>
            <a:off x="6291941" y="3185889"/>
            <a:ext cx="254000" cy="2394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E8275C-A954-64CC-7595-A49D14089A19}"/>
              </a:ext>
            </a:extLst>
          </p:cNvPr>
          <p:cNvSpPr/>
          <p:nvPr/>
        </p:nvSpPr>
        <p:spPr>
          <a:xfrm>
            <a:off x="5133459" y="3410860"/>
            <a:ext cx="614197" cy="3622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EC66-CCD0-054D-A1C6-48F0822F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58"/>
            <a:ext cx="7886700" cy="994200"/>
          </a:xfrm>
        </p:spPr>
        <p:txBody>
          <a:bodyPr/>
          <a:lstStyle/>
          <a:p>
            <a:r>
              <a:rPr lang="en-US"/>
              <a:t>Codebook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72A70-7EF8-67DC-FD23-0AD398636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24865"/>
            <a:ext cx="8122307" cy="3288591"/>
          </a:xfrm>
        </p:spPr>
        <p:txBody>
          <a:bodyPr/>
          <a:lstStyle/>
          <a:p>
            <a:r>
              <a:rPr lang="en-US"/>
              <a:t>Zip file</a:t>
            </a:r>
          </a:p>
          <a:p>
            <a:r>
              <a:rPr lang="en-US"/>
              <a:t>Updated periodically</a:t>
            </a:r>
          </a:p>
          <a:p>
            <a:r>
              <a:rPr lang="en-US"/>
              <a:t>Describes all data elements</a:t>
            </a:r>
          </a:p>
          <a:p>
            <a:pPr marL="596900" lvl="1" indent="0">
              <a:buNone/>
            </a:pPr>
            <a:r>
              <a:rPr lang="en-US" sz="2100"/>
              <a:t>in the GRID files.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70466-56D4-A28D-36E9-F4308197D3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06098-BC7A-9722-1F02-9A74177064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5A92E-6E2D-A9B1-F93A-5C53D918A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54" y="438932"/>
            <a:ext cx="3289561" cy="4265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C3BB4-E569-126C-F9FC-DF5FDEF2C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809" y="416855"/>
            <a:ext cx="3317706" cy="428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2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F7AAC-9749-6882-D498-2CE34E48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GRID Data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7A21A-4919-E36F-6D61-763DBF29D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11943"/>
            <a:ext cx="3210379" cy="2833772"/>
          </a:xfrm>
        </p:spPr>
        <p:txBody>
          <a:bodyPr/>
          <a:lstStyle/>
          <a:p>
            <a:r>
              <a:rPr lang="en-US"/>
              <a:t>Three CSV files in the zip download:</a:t>
            </a:r>
          </a:p>
          <a:p>
            <a:pPr lvl="1"/>
            <a:r>
              <a:rPr lang="en-US"/>
              <a:t>Incident File</a:t>
            </a:r>
          </a:p>
          <a:p>
            <a:pPr lvl="1"/>
            <a:r>
              <a:rPr lang="en-US"/>
              <a:t>Perp File</a:t>
            </a:r>
          </a:p>
          <a:p>
            <a:pPr lvl="1"/>
            <a:r>
              <a:rPr lang="en-US"/>
              <a:t>Source File</a:t>
            </a:r>
          </a:p>
          <a:p>
            <a:r>
              <a:rPr lang="en-US"/>
              <a:t>Data are updated every week with most recently validated files.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329A6-0380-4BB9-F1AC-3A686534D0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E3CC0-1C6D-5733-DDA0-A8A628B3A8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5CCF9E-89BE-C13E-A5D3-765101C5B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632" y="1364935"/>
            <a:ext cx="4802372" cy="14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29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F7AAC-9749-6882-D498-2CE34E48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7A21A-4919-E36F-6D61-763DBF29D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1211943"/>
            <a:ext cx="7979891" cy="2833772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>
                <a:hlinkClick r:id="rId2"/>
              </a:rPr>
              <a:t>GetHelp@gttac.com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Adam Blackwell, </a:t>
            </a:r>
            <a:r>
              <a:rPr lang="en-US" sz="2800" dirty="0">
                <a:hlinkClick r:id="rId3"/>
              </a:rPr>
              <a:t>ablackwell@dsgonline.com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329A6-0380-4BB9-F1AC-3A686534D0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E3CC0-1C6D-5733-DDA0-A8A628B3A8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822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>
            <a:spLocks noGrp="1"/>
          </p:cNvSpPr>
          <p:nvPr>
            <p:ph type="body" idx="4294967295"/>
          </p:nvPr>
        </p:nvSpPr>
        <p:spPr>
          <a:xfrm>
            <a:off x="628650" y="880649"/>
            <a:ext cx="3748200" cy="359722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 dirty="0"/>
              <a:t>GRID is a next-generation incident database presenting a summary of global terrorist activity, as reported by open-source intelligence. </a:t>
            </a:r>
            <a:endParaRPr sz="14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" sz="14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 dirty="0"/>
              <a:t>Its data are processed by a combination of electronic data acquisition, filtering, human processing, and validation of terrorism incidents.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" sz="14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 dirty="0"/>
              <a:t>GRID is live database, updated with the latest validated incidents on a weekly basis, continuous quality control, annual “soft-closeout” every April.  </a:t>
            </a:r>
            <a:endParaRPr sz="14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400" dirty="0"/>
              <a:t> </a:t>
            </a:r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5788" y="1132608"/>
            <a:ext cx="4125270" cy="291786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/>
          <p:nvPr/>
        </p:nvSpPr>
        <p:spPr>
          <a:xfrm>
            <a:off x="4625788" y="1093024"/>
            <a:ext cx="4185159" cy="291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Definition of Terrorism conforms to Title 22, Section 2656f, of the U.S. Code.</a:t>
            </a:r>
            <a:r>
              <a:rPr lang="en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A violent act carried out by non-state actors that meets the following inclusion criteria:</a:t>
            </a:r>
            <a:endParaRPr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Calibri"/>
              <a:buAutoNum type="arabicPeriod"/>
            </a:pPr>
            <a:r>
              <a:rPr lang="en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The violent act aims to attain a political, economic, religious, or social goal.</a:t>
            </a:r>
            <a:endParaRPr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Calibri"/>
              <a:buAutoNum type="arabicPeriod"/>
            </a:pPr>
            <a:r>
              <a:rPr lang="en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The violent act includes evidence of an intention to coerce, intimidate, or convey some other message to an audience (or audiences) larger than the immediate victims.</a:t>
            </a:r>
            <a:endParaRPr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Calibri"/>
              <a:buAutoNum type="arabicPeriod"/>
            </a:pPr>
            <a:r>
              <a:rPr lang="en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The violent act occurred outside the precepts of international humanitarian law insofar as it targeted non-combatants.</a:t>
            </a:r>
            <a:endParaRPr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4071A0-1850-4B47-993F-1FA1ABB77B7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BA012D-60F2-4C45-929B-19C053F695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583D8-336E-44B8-A16F-CDC80A80F4B8}"/>
              </a:ext>
            </a:extLst>
          </p:cNvPr>
          <p:cNvSpPr txBox="1"/>
          <p:nvPr/>
        </p:nvSpPr>
        <p:spPr>
          <a:xfrm>
            <a:off x="973731" y="153952"/>
            <a:ext cx="783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GTTAC Database of Global Terrorism Incidents: GRID		              www.GTTAC.com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36551-B42D-40F7-99E5-061A17B0AD80}"/>
              </a:ext>
            </a:extLst>
          </p:cNvPr>
          <p:cNvSpPr txBox="1"/>
          <p:nvPr/>
        </p:nvSpPr>
        <p:spPr>
          <a:xfrm>
            <a:off x="973732" y="419375"/>
            <a:ext cx="772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Introduction: Methodology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51DBCD-5A5E-43D6-9098-14229384578E}"/>
              </a:ext>
            </a:extLst>
          </p:cNvPr>
          <p:cNvCxnSpPr>
            <a:cxnSpLocks/>
          </p:cNvCxnSpPr>
          <p:nvPr/>
        </p:nvCxnSpPr>
        <p:spPr>
          <a:xfrm>
            <a:off x="1081924" y="727152"/>
            <a:ext cx="75315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>
            <a:spLocks noGrp="1"/>
          </p:cNvSpPr>
          <p:nvPr>
            <p:ph type="body" idx="4294967295"/>
          </p:nvPr>
        </p:nvSpPr>
        <p:spPr>
          <a:xfrm>
            <a:off x="634479" y="853150"/>
            <a:ext cx="3698100" cy="3495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>
              <a:buNone/>
            </a:pPr>
            <a:r>
              <a:rPr lang="en" sz="1400" dirty="0"/>
              <a:t>Now in our fifth year, GTTAC uses multiple, global news aggregators to identify reports of potential terrorist incidents.  </a:t>
            </a:r>
            <a:endParaRPr sz="1400" dirty="0"/>
          </a:p>
          <a:p>
            <a:pPr marL="0" indent="0">
              <a:buNone/>
            </a:pPr>
            <a:r>
              <a:rPr lang="en" sz="1400" dirty="0"/>
              <a:t>We screen millions of news articles using open-source natural language processing tools for inclusion scoring, geoparsing, and deduplication.</a:t>
            </a:r>
          </a:p>
          <a:p>
            <a:pPr marL="0" indent="0">
              <a:buNone/>
            </a:pPr>
            <a:r>
              <a:rPr lang="en" sz="1400" dirty="0"/>
              <a:t>These automated processes produce a drastically reduced body of data to be validated by multilingual teams and added to the database of global terrorism incidents: </a:t>
            </a:r>
            <a:r>
              <a:rPr lang="en" sz="1400" b="1" dirty="0"/>
              <a:t>GRID</a:t>
            </a:r>
            <a:r>
              <a:rPr lang="en" sz="1400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 dirty="0"/>
              <a:t>GTTAC applies ontologies, terrorist incidents, perpetrators, tactics for attack, weapon use, and the targeting of victims and facilities.  </a:t>
            </a:r>
            <a:endParaRPr sz="1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4828450" y="816665"/>
            <a:ext cx="3954300" cy="3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elements collected for each incident: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of individuals killed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of individuals injured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of individuals kidnapped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location (country and state/province) of the incident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perpetrator responsible for the incident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attack type (e.g., armed assault, bombing/explosion, hijacking)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type of target (e.g., business, government, police, military)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Category of perpetrator (jihadist, right wing, etc.)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17"/>
          <p:cNvCxnSpPr>
            <a:cxnSpLocks/>
          </p:cNvCxnSpPr>
          <p:nvPr/>
        </p:nvCxnSpPr>
        <p:spPr>
          <a:xfrm>
            <a:off x="4619065" y="1102659"/>
            <a:ext cx="0" cy="237340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2" name="Google Shape;14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7120" y="3705357"/>
            <a:ext cx="3138297" cy="128738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/>
          <p:nvPr/>
        </p:nvSpPr>
        <p:spPr>
          <a:xfrm>
            <a:off x="908583" y="4084298"/>
            <a:ext cx="2868821" cy="905250"/>
          </a:xfrm>
          <a:prstGeom prst="roundRect">
            <a:avLst>
              <a:gd name="adj" fmla="val 16667"/>
            </a:avLst>
          </a:prstGeom>
          <a:solidFill>
            <a:srgbClr val="323F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FFFFFF"/>
                </a:solidFill>
                <a:latin typeface="Calibri"/>
                <a:ea typeface="Times New Roman"/>
                <a:cs typeface="Calibri"/>
                <a:sym typeface="Times New Roman"/>
              </a:rPr>
              <a:t>Open-source information can be in precise (e.g., persons killed or injured). GTTAC created the scale at right to aid in the recording of casualties: </a:t>
            </a:r>
            <a:endParaRPr lang="en-US" sz="1000" b="1" dirty="0">
              <a:solidFill>
                <a:srgbClr val="FFFFFF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5801334" y="3747311"/>
            <a:ext cx="295739" cy="2002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+mj-lt"/>
                <a:cs typeface="Times New Roman" panose="02020603050405020304" pitchFamily="18" charset="0"/>
              </a:rPr>
              <a:t>2</a:t>
            </a:r>
            <a:endParaRPr sz="1100" b="1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3982162" y="4469663"/>
            <a:ext cx="910200" cy="7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23F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1F19FD-C912-422D-9BEC-34D47168C89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AB920E-223C-4839-8C67-66A5B3282F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9E2717-6625-4728-8E3C-AECA8377B690}"/>
              </a:ext>
            </a:extLst>
          </p:cNvPr>
          <p:cNvSpPr txBox="1"/>
          <p:nvPr/>
        </p:nvSpPr>
        <p:spPr>
          <a:xfrm>
            <a:off x="973731" y="153952"/>
            <a:ext cx="783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GTTAC Database of Global Terrorism Incidents: GRID		              www.GTTAC.com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65BF1E-9D3B-49B2-9F64-97B20975640A}"/>
              </a:ext>
            </a:extLst>
          </p:cNvPr>
          <p:cNvSpPr txBox="1"/>
          <p:nvPr/>
        </p:nvSpPr>
        <p:spPr>
          <a:xfrm>
            <a:off x="973732" y="419375"/>
            <a:ext cx="772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Introduction: Methodology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5BA8CF-E28D-4DA5-9794-4F392C1A0B5A}"/>
              </a:ext>
            </a:extLst>
          </p:cNvPr>
          <p:cNvCxnSpPr>
            <a:cxnSpLocks/>
          </p:cNvCxnSpPr>
          <p:nvPr/>
        </p:nvCxnSpPr>
        <p:spPr>
          <a:xfrm>
            <a:off x="1081924" y="727152"/>
            <a:ext cx="75315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/>
          <p:nvPr/>
        </p:nvSpPr>
        <p:spPr>
          <a:xfrm>
            <a:off x="92868" y="987865"/>
            <a:ext cx="8986837" cy="41429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1081923" y="102337"/>
            <a:ext cx="7221900" cy="971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2073783" y="810831"/>
            <a:ext cx="4874158" cy="260715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 </a:t>
            </a:r>
            <a:r>
              <a:rPr lang="en" sz="1400" b="1" dirty="0"/>
              <a:t>Geographic Distribution of Terrorism Worldwide (2018–2022)</a:t>
            </a:r>
            <a:endParaRPr sz="1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8028EA-607B-4F2D-80E5-48D58E2C79F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4C81BA-854F-4237-B153-A11A040A4A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BA02A8-32EA-494E-8E0D-CE68171BF6F1}"/>
              </a:ext>
            </a:extLst>
          </p:cNvPr>
          <p:cNvSpPr txBox="1"/>
          <p:nvPr/>
        </p:nvSpPr>
        <p:spPr>
          <a:xfrm>
            <a:off x="973731" y="153952"/>
            <a:ext cx="783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GTTAC Database of Global Terrorism Incidents: GRID		              www.GTTAC.com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610DE-B8C9-4A8F-9033-DEA7E435D672}"/>
              </a:ext>
            </a:extLst>
          </p:cNvPr>
          <p:cNvSpPr txBox="1"/>
          <p:nvPr/>
        </p:nvSpPr>
        <p:spPr>
          <a:xfrm>
            <a:off x="973732" y="419375"/>
            <a:ext cx="772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Significant Trends—Global Distribution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54B16A-E2F9-45DA-B317-3AC66B444DAF}"/>
              </a:ext>
            </a:extLst>
          </p:cNvPr>
          <p:cNvCxnSpPr>
            <a:cxnSpLocks/>
          </p:cNvCxnSpPr>
          <p:nvPr/>
        </p:nvCxnSpPr>
        <p:spPr>
          <a:xfrm>
            <a:off x="1081924" y="727152"/>
            <a:ext cx="75315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5FD56FF-88A8-E7EE-3F03-65935343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31" y="1071546"/>
            <a:ext cx="7088346" cy="36930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body" idx="4294967295"/>
          </p:nvPr>
        </p:nvSpPr>
        <p:spPr>
          <a:xfrm>
            <a:off x="279400" y="1007906"/>
            <a:ext cx="4292600" cy="3403245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indent="-317500">
              <a:buSzPts val="1400"/>
              <a:buAutoNum type="arabicPeriod"/>
            </a:pPr>
            <a:r>
              <a:rPr lang="en-US" sz="1400" b="1" dirty="0"/>
              <a:t>7,342 terrorist incidents in 2022, down 12% from 2021, with similar reductions in casualties. </a:t>
            </a:r>
            <a:r>
              <a:rPr lang="en-US" sz="1400" dirty="0"/>
              <a:t>  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 dirty="0"/>
              <a:t>In 2022:</a:t>
            </a: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AutoNum type="arabicPeriod"/>
            </a:pPr>
            <a:endParaRPr lang="en-US" sz="1400" dirty="0"/>
          </a:p>
          <a:p>
            <a:pPr marL="914400" indent="-304800">
              <a:spcBef>
                <a:spcPts val="0"/>
              </a:spcBef>
              <a:buSzPts val="1200"/>
              <a:buFont typeface="Arial"/>
              <a:buAutoNum type="alphaLcPeriod"/>
            </a:pPr>
            <a:r>
              <a:rPr lang="en-US" sz="1400" b="1" dirty="0"/>
              <a:t>~85% of all incidents </a:t>
            </a:r>
            <a:r>
              <a:rPr lang="en-US" sz="1400" dirty="0"/>
              <a:t>were concentrated in 3 regions</a:t>
            </a:r>
            <a:r>
              <a:rPr lang="en-US" sz="1400" dirty="0">
                <a:solidFill>
                  <a:srgbClr val="000000"/>
                </a:solidFill>
                <a:ea typeface="Yu Mincho"/>
              </a:rPr>
              <a:t>: </a:t>
            </a:r>
            <a:r>
              <a:rPr lang="en-US" sz="1400" dirty="0">
                <a:solidFill>
                  <a:srgbClr val="000000"/>
                </a:solidFill>
                <a:effectLst/>
                <a:ea typeface="Yu Mincho"/>
              </a:rPr>
              <a:t>Western Asia, Southern Asia, and Sub-Saharan Africa.</a:t>
            </a:r>
          </a:p>
          <a:p>
            <a:pPr marL="914400" indent="-304800">
              <a:spcBef>
                <a:spcPts val="0"/>
              </a:spcBef>
              <a:buSzPts val="1200"/>
              <a:buFont typeface="Arial"/>
              <a:buAutoNum type="alphaLcPeriod"/>
            </a:pPr>
            <a:endParaRPr lang="en-US" sz="1400" dirty="0">
              <a:solidFill>
                <a:srgbClr val="000000"/>
              </a:solidFill>
              <a:effectLst/>
              <a:ea typeface="Yu Mincho"/>
            </a:endParaRPr>
          </a:p>
          <a:p>
            <a:pPr marL="914400" indent="-304800">
              <a:spcBef>
                <a:spcPts val="0"/>
              </a:spcBef>
              <a:buSzPts val="1200"/>
              <a:buFont typeface="Arial"/>
              <a:buAutoNum type="alphaLcPeriod"/>
            </a:pPr>
            <a:r>
              <a:rPr lang="en-US" sz="1400" dirty="0">
                <a:solidFill>
                  <a:srgbClr val="000000"/>
                </a:solidFill>
                <a:ea typeface="Yu Mincho"/>
              </a:rPr>
              <a:t>T</a:t>
            </a:r>
            <a:r>
              <a:rPr lang="en-US" sz="1400" dirty="0">
                <a:solidFill>
                  <a:srgbClr val="000000"/>
                </a:solidFill>
                <a:effectLst/>
                <a:ea typeface="Yu Mincho"/>
              </a:rPr>
              <a:t>errorist incidents occurred </a:t>
            </a:r>
            <a:r>
              <a:rPr lang="en-US" sz="1400" dirty="0">
                <a:effectLst/>
                <a:ea typeface="Yu Mincho"/>
              </a:rPr>
              <a:t>in</a:t>
            </a:r>
            <a:r>
              <a:rPr lang="en-US" sz="1400" dirty="0">
                <a:ea typeface="Yu Mincho"/>
              </a:rPr>
              <a:t> 72</a:t>
            </a:r>
            <a:r>
              <a:rPr lang="en-US" sz="1400" dirty="0">
                <a:effectLst/>
                <a:ea typeface="Yu Mincho"/>
              </a:rPr>
              <a:t> countries </a:t>
            </a:r>
            <a:r>
              <a:rPr lang="en-US" sz="1400" dirty="0">
                <a:solidFill>
                  <a:srgbClr val="000000"/>
                </a:solidFill>
                <a:effectLst/>
                <a:ea typeface="Yu Mincho"/>
              </a:rPr>
              <a:t>and territories.</a:t>
            </a:r>
          </a:p>
          <a:p>
            <a:pPr marL="914400" indent="-304800">
              <a:spcBef>
                <a:spcPts val="0"/>
              </a:spcBef>
              <a:buSzPts val="1200"/>
              <a:buFont typeface="Arial"/>
              <a:buAutoNum type="alphaLcPeriod"/>
            </a:pPr>
            <a:endParaRPr lang="en-US" sz="1400" dirty="0">
              <a:solidFill>
                <a:srgbClr val="000000"/>
              </a:solidFill>
              <a:effectLst/>
              <a:ea typeface="Yu Mincho"/>
            </a:endParaRPr>
          </a:p>
          <a:p>
            <a:pPr marL="914400" indent="-304800">
              <a:spcBef>
                <a:spcPts val="0"/>
              </a:spcBef>
              <a:buSzPts val="1200"/>
              <a:buFont typeface="Arial"/>
              <a:buAutoNum type="alphaLcPeriod"/>
            </a:pPr>
            <a:r>
              <a:rPr lang="en-US" sz="1400" dirty="0">
                <a:solidFill>
                  <a:srgbClr val="000000"/>
                </a:solidFill>
                <a:effectLst/>
                <a:ea typeface="Yu Mincho"/>
              </a:rPr>
              <a:t>In order, </a:t>
            </a:r>
            <a:r>
              <a:rPr lang="en-US" sz="1400" dirty="0">
                <a:solidFill>
                  <a:srgbClr val="000000"/>
                </a:solidFill>
                <a:ea typeface="Yu Mincho"/>
              </a:rPr>
              <a:t>the Democratic Republic of the Congo, Syria, Nigeria, Pakistan, India, Iraq, Yemen, Burma, Burkina Faso, and Somalia were the top 10 countries for </a:t>
            </a:r>
            <a:r>
              <a:rPr lang="en-US" sz="1400" dirty="0">
                <a:solidFill>
                  <a:srgbClr val="000000"/>
                </a:solidFill>
                <a:effectLst/>
                <a:ea typeface="Yu Mincho"/>
              </a:rPr>
              <a:t>terrorist incidents in </a:t>
            </a:r>
            <a:r>
              <a:rPr lang="en-US" sz="1400" dirty="0">
                <a:solidFill>
                  <a:srgbClr val="000000"/>
                </a:solidFill>
                <a:ea typeface="Yu Mincho"/>
              </a:rPr>
              <a:t>2022.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lphaLcPeriod"/>
            </a:pPr>
            <a:endParaRPr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A80866-F78F-423A-8D20-84D19F74052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B5E6A3-177F-4E28-9843-FAC4EBAA32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61808-F03C-4C26-874E-CCB22CE833B9}"/>
              </a:ext>
            </a:extLst>
          </p:cNvPr>
          <p:cNvSpPr txBox="1"/>
          <p:nvPr/>
        </p:nvSpPr>
        <p:spPr>
          <a:xfrm>
            <a:off x="973731" y="153952"/>
            <a:ext cx="783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GTTAC Database of Global Terrorism Incidents: GRID		              www.GTTAC.com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EDC671-4D8B-4DC0-A8A5-B6907ED0BDF1}"/>
              </a:ext>
            </a:extLst>
          </p:cNvPr>
          <p:cNvSpPr txBox="1"/>
          <p:nvPr/>
        </p:nvSpPr>
        <p:spPr>
          <a:xfrm>
            <a:off x="973732" y="419375"/>
            <a:ext cx="772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Significant Trends—Global Distribution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475AE3-703C-4538-8377-481BCC5027DE}"/>
              </a:ext>
            </a:extLst>
          </p:cNvPr>
          <p:cNvCxnSpPr>
            <a:cxnSpLocks/>
          </p:cNvCxnSpPr>
          <p:nvPr/>
        </p:nvCxnSpPr>
        <p:spPr>
          <a:xfrm>
            <a:off x="1081924" y="727152"/>
            <a:ext cx="75315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81;p22">
            <a:extLst>
              <a:ext uri="{FF2B5EF4-FFF2-40B4-BE49-F238E27FC236}">
                <a16:creationId xmlns:a16="http://schemas.microsoft.com/office/drawing/2014/main" id="{FD1F2974-A26F-BCDA-E6CC-BB4566E337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9088" y="822543"/>
            <a:ext cx="4624911" cy="260715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/>
              <a:t>Global incidents and top perpetrators (2018–2022)</a:t>
            </a:r>
            <a:endParaRPr sz="1400" b="1" dirty="0"/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EF915B4F-4E1D-D084-F516-25480A861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088" y="1065056"/>
            <a:ext cx="4573837" cy="3659070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7B4DD5-D938-4CB8-B929-270FBF5CF2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28A7A-ACF6-45C7-B4EF-A347911022F7}"/>
              </a:ext>
            </a:extLst>
          </p:cNvPr>
          <p:cNvSpPr txBox="1"/>
          <p:nvPr/>
        </p:nvSpPr>
        <p:spPr>
          <a:xfrm>
            <a:off x="973731" y="153952"/>
            <a:ext cx="783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GTTAC Database of Global Terrorism Incidents: GRID		              www.GTTAC.com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4E480-BF9E-402E-92CD-CDFFB932AE35}"/>
              </a:ext>
            </a:extLst>
          </p:cNvPr>
          <p:cNvSpPr txBox="1"/>
          <p:nvPr/>
        </p:nvSpPr>
        <p:spPr>
          <a:xfrm>
            <a:off x="973732" y="419375"/>
            <a:ext cx="772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Significant Trends—Country View of Incidents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48D44E-7565-460D-B62F-2C9B3EBFE713}"/>
              </a:ext>
            </a:extLst>
          </p:cNvPr>
          <p:cNvCxnSpPr>
            <a:cxnSpLocks/>
          </p:cNvCxnSpPr>
          <p:nvPr/>
        </p:nvCxnSpPr>
        <p:spPr>
          <a:xfrm>
            <a:off x="1081924" y="727152"/>
            <a:ext cx="75315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41E7E84-6EF1-FE09-4C85-C0A9E9C37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76312"/>
            <a:ext cx="86868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2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FC560-AD02-8008-738A-684F4DDB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Perpetrators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415CB-E9C6-E56E-7379-A91D94D13E9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E9AEF-D253-26D5-4875-5C412C08E7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3FA4CB-066F-8F38-1072-5C8B876E2078}"/>
              </a:ext>
            </a:extLst>
          </p:cNvPr>
          <p:cNvSpPr txBox="1"/>
          <p:nvPr/>
        </p:nvSpPr>
        <p:spPr>
          <a:xfrm>
            <a:off x="640871" y="1268044"/>
            <a:ext cx="506600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Perpetrators often are not specifically named by the reporting media, which may identify them as a “jihadist,” “ethnonationalist,” or “right wing.”  We have added these descriptors to the data to give readers and analysts a fuller understanding of each incident.  The table below reflects the top four perpetrator categories for 2021 and 2022.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21F1C7-8A59-8384-76B2-3976CF868072}"/>
              </a:ext>
            </a:extLst>
          </p:cNvPr>
          <p:cNvGrpSpPr>
            <a:grpSpLocks/>
          </p:cNvGrpSpPr>
          <p:nvPr/>
        </p:nvGrpSpPr>
        <p:grpSpPr bwMode="auto">
          <a:xfrm>
            <a:off x="5860798" y="1268044"/>
            <a:ext cx="2500493" cy="3114672"/>
            <a:chOff x="0" y="905"/>
            <a:chExt cx="18287" cy="7582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6AEBED-2EB7-A004-DAEA-A53D3F533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05"/>
              <a:ext cx="18287" cy="2286"/>
            </a:xfrm>
            <a:prstGeom prst="rect">
              <a:avLst/>
            </a:prstGeom>
            <a:solidFill>
              <a:schemeClr val="accent1">
                <a:lumMod val="5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A1714F-E33F-85B8-0FE4-C6EB0E08A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" y="10685"/>
              <a:ext cx="17982" cy="66042"/>
            </a:xfrm>
            <a:prstGeom prst="rect">
              <a:avLst/>
            </a:prstGeom>
            <a:solidFill>
              <a:schemeClr val="accent1">
                <a:lumMod val="50000"/>
                <a:lumOff val="0"/>
              </a:schemeClr>
            </a:solidFill>
            <a:ln w="1270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182880" rIns="109728" bIns="228600" anchor="t" anchorCtr="0" upright="1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Religious (Jihadist) </a:t>
              </a:r>
              <a:endPara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Religious (Other-Hindu, Buddhist,</a:t>
              </a:r>
              <a:br>
                <a:rPr lang="en-US" sz="1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</a:br>
              <a:r>
                <a:rPr lang="en-US" sz="1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Jewish, Christian)  </a:t>
              </a:r>
              <a:endPara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Iranian Backed</a:t>
              </a:r>
              <a:endPara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Ethnonationalist/Separatist </a:t>
              </a:r>
              <a:endPara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Left-Wing/Revolutionary (Marxism-Leninism-Maoism)</a:t>
              </a:r>
              <a:endPara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Anarchist  </a:t>
              </a:r>
              <a:endPara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Right Wing (Racist/Anti-Government Militia/Anti-Statist/Populist) </a:t>
              </a:r>
              <a:endPara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Vigilante (Pro-Government) </a:t>
              </a:r>
              <a:endPara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Single Issue (Abortion, Environment, Animal Rights, Misogynistic) </a:t>
              </a:r>
              <a:endPara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Unknown. </a:t>
              </a:r>
              <a:endPara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6">
              <a:extLst>
                <a:ext uri="{FF2B5EF4-FFF2-40B4-BE49-F238E27FC236}">
                  <a16:creationId xmlns:a16="http://schemas.microsoft.com/office/drawing/2014/main" id="{58F719E2-3986-8358-066E-AE9570342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" y="2318"/>
              <a:ext cx="17982" cy="9084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91440" rIns="91440" bIns="9144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cap="all">
                  <a:solidFill>
                    <a:srgbClr val="44546A"/>
                  </a:solidFill>
                  <a:effectLst/>
                  <a:latin typeface="Times New Roman"/>
                  <a:ea typeface="Yu Gothic Light"/>
                </a:rPr>
                <a:t>Perpetrator Categories</a:t>
              </a:r>
              <a:endParaRPr lang="en-US" sz="1050">
                <a:effectLst/>
                <a:latin typeface="Times New Roman"/>
                <a:ea typeface="Yu Gothic Light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b="1" cap="all">
                <a:solidFill>
                  <a:srgbClr val="44546A"/>
                </a:solidFill>
                <a:effectLst/>
                <a:latin typeface="Times New Roman"/>
                <a:ea typeface="Yu Gothic Light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9690EF6-93CE-124C-891C-F523CD7A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79" y="2653039"/>
            <a:ext cx="4722905" cy="21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0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80F62-0ED0-466C-8CC5-E222557D4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E1CE5-4C67-4DA8-A27A-2C1FFD25876E}"/>
              </a:ext>
            </a:extLst>
          </p:cNvPr>
          <p:cNvSpPr txBox="1"/>
          <p:nvPr/>
        </p:nvSpPr>
        <p:spPr>
          <a:xfrm>
            <a:off x="973731" y="153952"/>
            <a:ext cx="7831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GTTAC Database of Global Terrorism Incidents: GRID		              www.GTTAC.com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1D8618-D00A-479E-80E6-364891894061}"/>
              </a:ext>
            </a:extLst>
          </p:cNvPr>
          <p:cNvSpPr txBox="1"/>
          <p:nvPr/>
        </p:nvSpPr>
        <p:spPr>
          <a:xfrm>
            <a:off x="973732" y="419375"/>
            <a:ext cx="772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Significant Trends—Perpetrators by Incidents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599083-AF92-4A0A-8E65-73B959FC81E7}"/>
              </a:ext>
            </a:extLst>
          </p:cNvPr>
          <p:cNvCxnSpPr>
            <a:cxnSpLocks/>
          </p:cNvCxnSpPr>
          <p:nvPr/>
        </p:nvCxnSpPr>
        <p:spPr>
          <a:xfrm>
            <a:off x="1081924" y="727152"/>
            <a:ext cx="75315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909843D-B943-438A-4983-ECDBA6C7ACE6}"/>
              </a:ext>
            </a:extLst>
          </p:cNvPr>
          <p:cNvSpPr txBox="1"/>
          <p:nvPr/>
        </p:nvSpPr>
        <p:spPr>
          <a:xfrm>
            <a:off x="5926237" y="4603106"/>
            <a:ext cx="2259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*CODECO and factions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A418A6-D325-C50C-B256-501A16F6E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15" y="902965"/>
            <a:ext cx="8426370" cy="37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5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FA538-7F69-43C7-96DA-8A80E493BB7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49A15-4BC5-294A-8AB7-D4A50E64E1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172E2D-A20B-53EF-3F6F-6A41F6CA1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312" y="0"/>
            <a:ext cx="6429376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2072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0FE2B09DD844FABECE8A0A4F8F7F4" ma:contentTypeVersion="15" ma:contentTypeDescription="Create a new document." ma:contentTypeScope="" ma:versionID="11310c73091d4685181358a4d7f943e7">
  <xsd:schema xmlns:xsd="http://www.w3.org/2001/XMLSchema" xmlns:xs="http://www.w3.org/2001/XMLSchema" xmlns:p="http://schemas.microsoft.com/office/2006/metadata/properties" xmlns:ns2="491db872-c68a-4be1-ac5d-1b73d3b58f4f" xmlns:ns3="e94c5e86-d28c-4d18-9427-ba40379dba04" xmlns:ns4="1cdf4168-af84-49eb-b5d2-8004c127fdef" targetNamespace="http://schemas.microsoft.com/office/2006/metadata/properties" ma:root="true" ma:fieldsID="0948dcb8b90177a09f1c529672e18b98" ns2:_="" ns3:_="" ns4:_="">
    <xsd:import namespace="491db872-c68a-4be1-ac5d-1b73d3b58f4f"/>
    <xsd:import namespace="e94c5e86-d28c-4d18-9427-ba40379dba04"/>
    <xsd:import namespace="1cdf4168-af84-49eb-b5d2-8004c127fd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1db872-c68a-4be1-ac5d-1b73d3b58f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6643a78-b3d0-4e04-bd3f-268f300527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c5e86-d28c-4d18-9427-ba40379dba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f4168-af84-49eb-b5d2-8004c127fde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0d57848-c4bd-4b7c-843b-d00f64850501}" ma:internalName="TaxCatchAll" ma:showField="CatchAllData" ma:web="1cdf4168-af84-49eb-b5d2-8004c127fd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df4168-af84-49eb-b5d2-8004c127fdef" xsi:nil="true"/>
    <lcf76f155ced4ddcb4097134ff3c332f xmlns="491db872-c68a-4be1-ac5d-1b73d3b58f4f">
      <Terms xmlns="http://schemas.microsoft.com/office/infopath/2007/PartnerControls"/>
    </lcf76f155ced4ddcb4097134ff3c332f>
    <SharedWithUsers xmlns="e94c5e86-d28c-4d18-9427-ba40379dba04">
      <UserInfo>
        <DisplayName>Michael Hopps</DisplayName>
        <AccountId>47</AccountId>
        <AccountType/>
      </UserInfo>
      <UserInfo>
        <DisplayName>Adam Blackwell</DisplayName>
        <AccountId>34</AccountId>
        <AccountType/>
      </UserInfo>
      <UserInfo>
        <DisplayName>Justin Makepeace</DisplayName>
        <AccountId>147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7FD3ABE-A96D-44BD-B55B-67198FABD00C}">
  <ds:schemaRefs>
    <ds:schemaRef ds:uri="1cdf4168-af84-49eb-b5d2-8004c127fdef"/>
    <ds:schemaRef ds:uri="491db872-c68a-4be1-ac5d-1b73d3b58f4f"/>
    <ds:schemaRef ds:uri="e94c5e86-d28c-4d18-9427-ba40379dba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E066ADB-F73C-4275-8C6F-BA7643AB0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0143EA-EA9E-4C6B-8E7A-3B84D564CEC5}">
  <ds:schemaRefs>
    <ds:schemaRef ds:uri="1cdf4168-af84-49eb-b5d2-8004c127fdef"/>
    <ds:schemaRef ds:uri="491db872-c68a-4be1-ac5d-1b73d3b58f4f"/>
    <ds:schemaRef ds:uri="e94c5e86-d28c-4d18-9427-ba40379dba0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1554</Words>
  <Application>Microsoft Office PowerPoint</Application>
  <PresentationFormat>On-screen Show (16:9)</PresentationFormat>
  <Paragraphs>155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 Global Terrorism Trends and Analysis Center</vt:lpstr>
      <vt:lpstr>PowerPoint Presentation</vt:lpstr>
      <vt:lpstr>PowerPoint Presentation</vt:lpstr>
      <vt:lpstr> Geographic Distribution of Terrorism Worldwide (2018–2022)</vt:lpstr>
      <vt:lpstr>Global incidents and top perpetrators (2018–2022)</vt:lpstr>
      <vt:lpstr>PowerPoint Presentation</vt:lpstr>
      <vt:lpstr>Perpetrators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Codebook</vt:lpstr>
      <vt:lpstr>GRID Data Files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Annex of Statistical Information</dc:title>
  <dc:creator>Kobrin, Mel</dc:creator>
  <cp:lastModifiedBy>adam blackwell</cp:lastModifiedBy>
  <cp:revision>11</cp:revision>
  <cp:lastPrinted>2022-11-15T20:57:56Z</cp:lastPrinted>
  <dcterms:modified xsi:type="dcterms:W3CDTF">2023-04-24T20:29:54Z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0x0101007000FE2B09DD844FABECE8A0A4F8F7F4</vt:lpwstr>
  </property>
  <property fmtid="{D5CDD505-2E9C-101B-9397-08002B2CF9AE}" pid="3" name="MediaServiceImageTags">
    <vt:lpwstr/>
  </property>
</Properties>
</file>